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1523" r:id="rId2"/>
    <p:sldId id="1524" r:id="rId3"/>
    <p:sldId id="1525" r:id="rId4"/>
    <p:sldId id="1526" r:id="rId5"/>
    <p:sldId id="1527" r:id="rId6"/>
    <p:sldId id="1528" r:id="rId7"/>
    <p:sldId id="1529" r:id="rId8"/>
    <p:sldId id="1530" r:id="rId9"/>
    <p:sldId id="1531" r:id="rId10"/>
    <p:sldId id="1532" r:id="rId11"/>
    <p:sldId id="1533" r:id="rId12"/>
    <p:sldId id="1534" r:id="rId13"/>
    <p:sldId id="1535" r:id="rId14"/>
    <p:sldId id="1536" r:id="rId15"/>
    <p:sldId id="1537" r:id="rId16"/>
    <p:sldId id="1538" r:id="rId17"/>
    <p:sldId id="1539" r:id="rId18"/>
    <p:sldId id="1540" r:id="rId19"/>
    <p:sldId id="1541" r:id="rId20"/>
    <p:sldId id="1542" r:id="rId21"/>
    <p:sldId id="1543" r:id="rId22"/>
    <p:sldId id="1544" r:id="rId23"/>
    <p:sldId id="154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40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00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81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Modified orders</a:t>
            </a:r>
            <a:r>
              <a:rPr lang="en-US" b="1" baseline="0" dirty="0"/>
              <a:t> will apply new law if stated in the modification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70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Modified orders</a:t>
            </a:r>
            <a:r>
              <a:rPr lang="en-US" b="1" baseline="0" dirty="0"/>
              <a:t> will apply new law if stated in the modification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70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26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37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Vincent Workbook</a:t>
            </a:r>
            <a:r>
              <a:rPr lang="en-US" b="1" baseline="0" dirty="0"/>
              <a:t> problem deals with Bogart calculator and Pell grant</a:t>
            </a:r>
          </a:p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52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Tax Court decisions do not change IRS regulations and the IRS has not issued any changes to IRS Notice 2014-7 at this point - Medicaid waiver payments are still excluded as earned income. If there are changes, NTTC will issue guidance.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11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05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503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791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738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765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09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04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See Pub</a:t>
            </a:r>
            <a:r>
              <a:rPr lang="en-US" b="1" baseline="0" dirty="0"/>
              <a:t> 4012 Tab F-2 for dependent standard deduction worksheet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1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baseline="0" dirty="0"/>
              <a:t>Dependent filing threshold Pub 4012 Tab A Chart B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59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Dependents still claimed on return, however exemption amount</a:t>
            </a:r>
            <a:r>
              <a:rPr lang="en-US" b="1" baseline="0" dirty="0"/>
              <a:t> reduced to $0. Dependents used for HoH filing status, EIC, CTC, etc.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97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30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New box 5 1099-DIV for section 199A</a:t>
            </a:r>
            <a:r>
              <a:rPr lang="en-US" b="1" baseline="0" dirty="0"/>
              <a:t> dividends eligible for QBI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3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4D6A046E-4CD1-4968-A319-7B708A3C8F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Law Changes 2019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BAF15-8FCC-4C5C-AA8A-3E02292301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E45F8-2304-47DD-B74B-78FD894FD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D75B3-7408-4B5C-A9BC-2642C060F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31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Refundable portion of child tax credit – Tab G</a:t>
            </a:r>
          </a:p>
          <a:p>
            <a:pPr lvl="1"/>
            <a:r>
              <a:rPr lang="en-US" dirty="0"/>
              <a:t>Stays at $1,400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Inflation Adjustment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72074" y="1736126"/>
            <a:ext cx="1241571" cy="32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A7BDDC-D8CB-4D86-A290-CF83028C4F1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02476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Cash basis taxpayers can expense their purchases effective 1/1/2018</a:t>
            </a:r>
          </a:p>
          <a:p>
            <a:r>
              <a:rPr lang="en-US" dirty="0"/>
              <a:t>Enter as supplies or “other expenses” (not in cost of goods sold)</a:t>
            </a:r>
          </a:p>
          <a:p>
            <a:pPr lvl="1"/>
            <a:r>
              <a:rPr lang="en-US" dirty="0"/>
              <a:t>Cost of goods sold section of Schedule A remains </a:t>
            </a:r>
            <a:r>
              <a:rPr lang="en-US" b="1" dirty="0"/>
              <a:t>out of scope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Expensing Cost of Goods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F57D0F-A42D-40FD-838F-61B631D4C34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09815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54210"/>
          </a:xfrm>
        </p:spPr>
        <p:txBody>
          <a:bodyPr vert="horz">
            <a:normAutofit/>
          </a:bodyPr>
          <a:lstStyle/>
          <a:p>
            <a:r>
              <a:rPr lang="en-US" dirty="0"/>
              <a:t>Alimony treatment for new or modified* orders </a:t>
            </a:r>
            <a:r>
              <a:rPr lang="en-US" b="1" dirty="0"/>
              <a:t>after 12/31/18</a:t>
            </a:r>
          </a:p>
          <a:p>
            <a:pPr lvl="1"/>
            <a:r>
              <a:rPr lang="en-US" dirty="0"/>
              <a:t>Alimony payments not deductible</a:t>
            </a:r>
          </a:p>
          <a:p>
            <a:pPr lvl="1"/>
            <a:r>
              <a:rPr lang="en-US" dirty="0"/>
              <a:t>Alimony received not taxable</a:t>
            </a:r>
          </a:p>
          <a:p>
            <a:pPr lvl="2"/>
            <a:r>
              <a:rPr lang="en-US" dirty="0"/>
              <a:t>Not compensation for IRA purposes</a:t>
            </a:r>
          </a:p>
          <a:p>
            <a:pPr marL="0" indent="0">
              <a:buNone/>
            </a:pPr>
            <a:r>
              <a:rPr lang="en-US" dirty="0"/>
              <a:t>*Modification must specify that new rules intended to apply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Alimony – New or Modified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25C9E-299C-49B6-A792-823B06FCC2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1881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54210"/>
          </a:xfrm>
        </p:spPr>
        <p:txBody>
          <a:bodyPr vert="horz">
            <a:normAutofit/>
          </a:bodyPr>
          <a:lstStyle/>
          <a:p>
            <a:r>
              <a:rPr lang="en-US" dirty="0"/>
              <a:t>Alimony under existing orders are grandfathered</a:t>
            </a:r>
          </a:p>
          <a:p>
            <a:pPr lvl="1"/>
            <a:r>
              <a:rPr lang="en-US" dirty="0"/>
              <a:t>Alimony payments continue to be deductible</a:t>
            </a:r>
          </a:p>
          <a:p>
            <a:pPr lvl="1"/>
            <a:r>
              <a:rPr lang="en-US" dirty="0"/>
              <a:t>Alimony received continues to be taxable</a:t>
            </a:r>
          </a:p>
          <a:p>
            <a:pPr lvl="2"/>
            <a:r>
              <a:rPr lang="en-US" dirty="0"/>
              <a:t>Compensation for IRA purposes 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Alimony – Grandfathered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90610F-D4D7-49C7-A244-A4EB3A82970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93042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/>
          <a:lstStyle/>
          <a:p>
            <a:r>
              <a:rPr lang="en-US" dirty="0"/>
              <a:t>AGI threshold for deducting medical expenses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10% for everyone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Medical Expenses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05E2B-8612-4AA1-84CC-847FD67DDC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55346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Shared responsibility payment amount and percentage reduced to zero beginning tax year </a:t>
            </a:r>
            <a:r>
              <a:rPr lang="en-US" b="1" dirty="0"/>
              <a:t>2019</a:t>
            </a:r>
          </a:p>
          <a:p>
            <a:pPr lvl="1"/>
            <a:r>
              <a:rPr lang="en-US" dirty="0"/>
              <a:t>No exemptions needed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ACA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13EB6-0BE7-4757-ABA4-B640D89CAE2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4426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86270"/>
          </a:xfrm>
        </p:spPr>
        <p:txBody>
          <a:bodyPr vert="horz">
            <a:normAutofit/>
          </a:bodyPr>
          <a:lstStyle/>
          <a:p>
            <a:r>
              <a:rPr lang="en-US" dirty="0"/>
              <a:t>Legislative proposals made to revert kiddie tax to old law </a:t>
            </a:r>
          </a:p>
          <a:p>
            <a:pPr lvl="1"/>
            <a:r>
              <a:rPr lang="en-US" dirty="0"/>
              <a:t>Would use parents’ return information to determine the child’s tax</a:t>
            </a:r>
          </a:p>
          <a:p>
            <a:pPr lvl="1"/>
            <a:r>
              <a:rPr lang="en-US" dirty="0"/>
              <a:t>Verify current tax law when preparing </a:t>
            </a:r>
            <a:r>
              <a:rPr lang="en-US" dirty="0" err="1"/>
              <a:t>kiddie</a:t>
            </a:r>
            <a:r>
              <a:rPr lang="en-US" dirty="0"/>
              <a:t> tax returns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Kiddie Tax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512B0-7FAF-47A8-AB23-428CC8DE57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25179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June 2019 Tax Court decision allowed taxpayer to include MWP as earned income for EIC</a:t>
            </a:r>
          </a:p>
          <a:p>
            <a:pPr lvl="1"/>
            <a:r>
              <a:rPr lang="en-US" dirty="0"/>
              <a:t>Also applied to additional child tax credit</a:t>
            </a:r>
          </a:p>
          <a:p>
            <a:r>
              <a:rPr lang="en-US" dirty="0"/>
              <a:t>Awaiting IRS guidance for 2019</a:t>
            </a:r>
          </a:p>
          <a:p>
            <a:pPr lvl="1"/>
            <a:r>
              <a:rPr lang="en-US" dirty="0"/>
              <a:t>IRS has not revised Notice 2014-7</a:t>
            </a:r>
          </a:p>
          <a:p>
            <a:pPr lvl="1"/>
            <a:r>
              <a:rPr lang="en-US" dirty="0"/>
              <a:t>Verify current tax law when preparing returns with Medicaid waiver payments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Medicaid Waiver Payments and Credits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0A92B6-4823-4264-BD6C-54209D07FE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820460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 1099-INT boxes 10 through 13</a:t>
            </a:r>
          </a:p>
          <a:p>
            <a:r>
              <a:rPr lang="en-US" dirty="0"/>
              <a:t>TaxSlayer input screen enhanced</a:t>
            </a:r>
          </a:p>
          <a:p>
            <a:r>
              <a:rPr lang="en-US" dirty="0"/>
              <a:t>Type what you see*</a:t>
            </a:r>
          </a:p>
          <a:p>
            <a:pPr>
              <a:buNone/>
            </a:pPr>
            <a:endParaRPr lang="en-US" sz="3243" dirty="0"/>
          </a:p>
          <a:p>
            <a:pPr>
              <a:buNone/>
            </a:pPr>
            <a:r>
              <a:rPr lang="en-US" dirty="0"/>
              <a:t>*	Box 13 exception: reduce Box 8 exempt interest by amount in box 13 – see lesson 12 Interest and Dividend income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Scope for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820" t="5159" b="4616"/>
          <a:stretch/>
        </p:blipFill>
        <p:spPr>
          <a:xfrm>
            <a:off x="4280687" y="3139205"/>
            <a:ext cx="3980597" cy="1197621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6854D8-CF22-4DDA-B7FF-9D4B6797696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74114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Form 1099-OID boxes 8 through 11</a:t>
            </a:r>
          </a:p>
          <a:p>
            <a:r>
              <a:rPr lang="en-US" dirty="0"/>
              <a:t>TaxSlayer input screen enhanced</a:t>
            </a:r>
          </a:p>
          <a:p>
            <a:r>
              <a:rPr lang="en-US" dirty="0"/>
              <a:t>Type what you see</a:t>
            </a:r>
          </a:p>
          <a:p>
            <a:r>
              <a:rPr lang="en-US" dirty="0"/>
              <a:t>See lesson 12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Scope for 2019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908" y="3387912"/>
            <a:ext cx="4209777" cy="1620729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926BF0-9619-43BC-8EC1-F2BC8C9BB8E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30128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Inflation adjustments</a:t>
            </a:r>
          </a:p>
          <a:p>
            <a:r>
              <a:rPr lang="en-US" dirty="0"/>
              <a:t>Law changes</a:t>
            </a:r>
          </a:p>
          <a:p>
            <a:r>
              <a:rPr lang="en-US" dirty="0"/>
              <a:t>Pending developments</a:t>
            </a:r>
          </a:p>
          <a:p>
            <a:r>
              <a:rPr lang="en-US" dirty="0"/>
              <a:t>Scope changes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A0E741-66D3-498B-BA19-D70AA74ECB0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99569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Form 1099-PATR box 1 </a:t>
            </a:r>
          </a:p>
          <a:p>
            <a:pPr lvl="1"/>
            <a:r>
              <a:rPr lang="en-US" dirty="0"/>
              <a:t>Must be for personal (nonbusiness) use purchases</a:t>
            </a:r>
          </a:p>
          <a:p>
            <a:pPr lvl="1"/>
            <a:r>
              <a:rPr lang="en-US" dirty="0"/>
              <a:t>Dividends are not taxable and not reportable</a:t>
            </a:r>
          </a:p>
          <a:p>
            <a:r>
              <a:rPr lang="en-US" dirty="0"/>
              <a:t>No need to input into TaxSlayer</a:t>
            </a:r>
          </a:p>
          <a:p>
            <a:r>
              <a:rPr lang="en-US" dirty="0"/>
              <a:t>Notate in the intake booklet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Scope for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3723" y="3687085"/>
            <a:ext cx="3491582" cy="135844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C29219-7F45-4DBB-AE78-BA27FF3392D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12175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Deduction for private mortgage insurance (PMI)</a:t>
            </a:r>
          </a:p>
          <a:p>
            <a:r>
              <a:rPr lang="en-US" dirty="0"/>
              <a:t>Exclusion from gross income of qualified principal residence indebtedness cancelation</a:t>
            </a:r>
          </a:p>
          <a:p>
            <a:r>
              <a:rPr lang="en-US" dirty="0"/>
              <a:t>Deduction for qualified tuition &amp; fees </a:t>
            </a:r>
          </a:p>
          <a:p>
            <a:r>
              <a:rPr lang="en-US" dirty="0"/>
              <a:t>Credit for nonbusiness energy property (residential energy credit)</a:t>
            </a:r>
          </a:p>
          <a:p>
            <a:pPr lvl="1"/>
            <a:r>
              <a:rPr lang="en-US" dirty="0"/>
              <a:t>Remaining Form 5695 residential energy credits </a:t>
            </a:r>
            <a:r>
              <a:rPr lang="en-US" b="1" dirty="0"/>
              <a:t>out of scope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Expired Benefits (Still) Not Renewed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E67FB6-7324-416F-A531-BD84E92CFE0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817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1040 and schedules redesigned</a:t>
            </a:r>
          </a:p>
          <a:p>
            <a:r>
              <a:rPr lang="en-US" dirty="0"/>
              <a:t>New 1040-SR (1040 with larger print)</a:t>
            </a:r>
          </a:p>
          <a:p>
            <a:r>
              <a:rPr lang="en-US" dirty="0"/>
              <a:t>Schedule C-EZ and F2555-EZ obsolete</a:t>
            </a:r>
          </a:p>
          <a:p>
            <a:pPr lvl="1"/>
            <a:r>
              <a:rPr lang="en-US" dirty="0"/>
              <a:t>No longer necessary to force Schedule C</a:t>
            </a:r>
          </a:p>
          <a:p>
            <a:r>
              <a:rPr lang="en-US" dirty="0"/>
              <a:t>Form 8965 (ACA exemptions) obsolete </a:t>
            </a:r>
          </a:p>
          <a:p>
            <a:pPr lvl="1"/>
            <a:r>
              <a:rPr lang="en-US" dirty="0"/>
              <a:t>No shared responsibility payment beginning 2019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Changes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E9BAA3-3124-4D5B-96C2-C48746CE99F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6187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Law Changes</a:t>
            </a:r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572" y="1935552"/>
            <a:ext cx="3502717" cy="350271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B9A06-E1CA-43C7-9E0D-B77C711D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7624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Standard deduction increased to</a:t>
            </a:r>
          </a:p>
          <a:p>
            <a:pPr lvl="1"/>
            <a:r>
              <a:rPr lang="en-US" dirty="0"/>
              <a:t>$24,400 MFJ and QW</a:t>
            </a:r>
          </a:p>
          <a:p>
            <a:pPr lvl="1"/>
            <a:r>
              <a:rPr lang="en-US" dirty="0"/>
              <a:t>$18,350 HoH</a:t>
            </a:r>
          </a:p>
          <a:p>
            <a:pPr lvl="1"/>
            <a:r>
              <a:rPr lang="en-US" dirty="0"/>
              <a:t>$12,200 Single and MFS</a:t>
            </a:r>
          </a:p>
          <a:p>
            <a:r>
              <a:rPr lang="en-US" dirty="0"/>
              <a:t>Additional standard deduction amount for age 65 and older and/or blind increased</a:t>
            </a:r>
          </a:p>
          <a:p>
            <a:pPr lvl="1" indent="-253365"/>
            <a:r>
              <a:rPr lang="en-US" dirty="0"/>
              <a:t>$1,650 S, HoH</a:t>
            </a:r>
            <a:endParaRPr lang="en-US" dirty="0">
              <a:cs typeface="Calibri"/>
            </a:endParaRPr>
          </a:p>
          <a:p>
            <a:pPr lvl="1" indent="-253365"/>
            <a:r>
              <a:rPr lang="en-US" dirty="0"/>
              <a:t>$1,300 MFJ, MFS, QW (no change)</a:t>
            </a:r>
            <a:endParaRPr lang="en-US" dirty="0">
              <a:cs typeface="Calibri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Deduction Inflation Adjustments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6079489" y="1736126"/>
            <a:ext cx="2034157" cy="32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 Tab F-1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AB771-BD84-4239-A4E0-99E84A7B2CA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75970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Dependent standard deduction is the greater of</a:t>
            </a:r>
          </a:p>
          <a:p>
            <a:pPr lvl="1"/>
            <a:r>
              <a:rPr lang="en-US" dirty="0"/>
              <a:t>$1,100 or</a:t>
            </a:r>
          </a:p>
          <a:p>
            <a:pPr lvl="1"/>
            <a:r>
              <a:rPr lang="en-US" dirty="0"/>
              <a:t>Earned income plus $350 not to exceed standard deduction for filing status</a:t>
            </a:r>
          </a:p>
          <a:p>
            <a:pPr lvl="2"/>
            <a:r>
              <a:rPr lang="en-US" dirty="0"/>
              <a:t>Single $12,200</a:t>
            </a:r>
          </a:p>
          <a:p>
            <a:r>
              <a:rPr lang="en-US" dirty="0"/>
              <a:t>Standard deduction worksheet for dependents in Volunteer Resource Guide (Pub 4012)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Standard Deduction Single Dependent Under 65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277635" y="1736126"/>
            <a:ext cx="1836011" cy="32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 Tab 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2B961-7EF1-43FF-8EA2-FE6D8FE9BDA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3334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Filing thresholds for most taxpayers is their standard deduction</a:t>
            </a:r>
          </a:p>
          <a:p>
            <a:pPr lvl="1"/>
            <a:r>
              <a:rPr lang="en-US" dirty="0"/>
              <a:t>See exceptions in footnotes to Chart A</a:t>
            </a:r>
          </a:p>
          <a:p>
            <a:pPr lvl="1"/>
            <a:r>
              <a:rPr lang="en-US" dirty="0"/>
              <a:t>Also see Chart C for other situations that must file</a:t>
            </a:r>
          </a:p>
          <a:p>
            <a:r>
              <a:rPr lang="en-US" dirty="0"/>
              <a:t>Filing threshold increased by additional standard deduction amount due to age 65 or older</a:t>
            </a:r>
          </a:p>
          <a:p>
            <a:pPr lvl="1"/>
            <a:r>
              <a:rPr lang="en-US" b="1" dirty="0"/>
              <a:t>Filing threshold </a:t>
            </a:r>
            <a:r>
              <a:rPr lang="en-US" dirty="0"/>
              <a:t>not increased by additional amount for blindness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Filing Threshold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81698" y="1736126"/>
            <a:ext cx="2731949" cy="32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 Tab A Chart 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CC3AD-B534-41CB-98CC-BFF98745F80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5880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 or dependent exemption deduction reduced to $0 through 2025</a:t>
            </a:r>
          </a:p>
          <a:p>
            <a:r>
              <a:rPr lang="en-US" dirty="0"/>
              <a:t>$4,200 used for qualifying relative gross income test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Qualifying Relative Gross Income Test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9944A-8DF7-4D50-848A-A9928E00D8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6900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Earned income credit – Tab I</a:t>
            </a:r>
          </a:p>
          <a:p>
            <a:r>
              <a:rPr lang="en-US" dirty="0"/>
              <a:t>Student loan interest income phase out –Tab E</a:t>
            </a:r>
          </a:p>
          <a:p>
            <a:r>
              <a:rPr lang="en-US" dirty="0"/>
              <a:t>Standard mileage rate – Tab D (business income) and Tab F</a:t>
            </a:r>
          </a:p>
          <a:p>
            <a:r>
              <a:rPr lang="en-US" dirty="0"/>
              <a:t>Education credits income phase out – Tab J </a:t>
            </a:r>
          </a:p>
          <a:p>
            <a:r>
              <a:rPr lang="en-US" dirty="0"/>
              <a:t>Foreign earned income exclusion (international certification required)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Inflation Adjustments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6881081" y="1736126"/>
            <a:ext cx="1232565" cy="32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C85E7D-4EA2-4DAD-B193-EE1A4B708E1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1886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91104"/>
          </a:xfrm>
        </p:spPr>
        <p:txBody>
          <a:bodyPr>
            <a:normAutofit/>
          </a:bodyPr>
          <a:lstStyle/>
          <a:p>
            <a:r>
              <a:rPr lang="en-US" dirty="0"/>
              <a:t>Income limits on IRA deductions – Tab E</a:t>
            </a:r>
          </a:p>
          <a:p>
            <a:r>
              <a:rPr lang="en-US" dirty="0"/>
              <a:t>Qualified business income (QBI) deduction thresholds – Tab F</a:t>
            </a:r>
          </a:p>
          <a:p>
            <a:pPr lvl="1"/>
            <a:r>
              <a:rPr lang="en-US" dirty="0"/>
              <a:t>$321,400 for MFJ</a:t>
            </a:r>
          </a:p>
          <a:p>
            <a:pPr lvl="1"/>
            <a:r>
              <a:rPr lang="en-US" dirty="0"/>
              <a:t>$160,725 for MFS</a:t>
            </a:r>
          </a:p>
          <a:p>
            <a:pPr lvl="1"/>
            <a:r>
              <a:rPr lang="en-US" dirty="0"/>
              <a:t>$160,700 for single or HoH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Scope: if taxable income (before the QBI deduction) exceeds the threshold, return is </a:t>
            </a:r>
            <a:r>
              <a:rPr lang="en-US" b="1" dirty="0"/>
              <a:t>out of scope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Inflation Adjustments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72074" y="1736126"/>
            <a:ext cx="1241571" cy="32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F2F7BC-D28A-45E4-AA4C-22B5F25FBB3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9693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savings account contribution limits – Tab E</a:t>
            </a:r>
          </a:p>
          <a:p>
            <a:r>
              <a:rPr lang="en-US" dirty="0"/>
              <a:t>Limit on long term care insurance deduction – Tab F</a:t>
            </a:r>
          </a:p>
          <a:p>
            <a:r>
              <a:rPr lang="en-US" dirty="0"/>
              <a:t>Kiddie tax kicks in at $2,200 of unearned income (after the filing threshold is met) – Tab H</a:t>
            </a:r>
          </a:p>
          <a:p>
            <a:r>
              <a:rPr lang="en-US" dirty="0"/>
              <a:t>ACA: federal poverty lines updated for premium tax credit purposes – Tab 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Inflation Adjustments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872074" y="1736126"/>
            <a:ext cx="1241571" cy="32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Pub 4012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97B2E7-B417-488C-B069-E8B9BB1036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2924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11</TotalTime>
  <Words>1153</Words>
  <Application>Microsoft Office PowerPoint</Application>
  <PresentationFormat>On-screen Show (4:3)</PresentationFormat>
  <Paragraphs>227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Default Theme</vt:lpstr>
      <vt:lpstr>Tax Law Changes 2019</vt:lpstr>
      <vt:lpstr>Lesson Topics</vt:lpstr>
      <vt:lpstr>Standard Deduction Inflation Adjustments </vt:lpstr>
      <vt:lpstr>Standard Deduction Single Dependent Under 65</vt:lpstr>
      <vt:lpstr>Filing Threshold</vt:lpstr>
      <vt:lpstr>Qualifying Relative Gross Income Test</vt:lpstr>
      <vt:lpstr>Other Inflation Adjustments</vt:lpstr>
      <vt:lpstr>Other Inflation Adjustments</vt:lpstr>
      <vt:lpstr>Other Inflation Adjustments</vt:lpstr>
      <vt:lpstr>No Inflation Adjustment </vt:lpstr>
      <vt:lpstr>Expensing Cost of Goods </vt:lpstr>
      <vt:lpstr>Alimony – New or Modified </vt:lpstr>
      <vt:lpstr>Alimony – Grandfathered </vt:lpstr>
      <vt:lpstr>Medical Expenses</vt:lpstr>
      <vt:lpstr>ACA</vt:lpstr>
      <vt:lpstr>Kiddie Tax</vt:lpstr>
      <vt:lpstr>Medicaid Waiver Payments and Credits</vt:lpstr>
      <vt:lpstr>In Scope for 2019</vt:lpstr>
      <vt:lpstr>In Scope for 2019</vt:lpstr>
      <vt:lpstr>In Scope for 2019</vt:lpstr>
      <vt:lpstr>Expired Benefits (Still) Not Renewed</vt:lpstr>
      <vt:lpstr>Form Changes</vt:lpstr>
      <vt:lpstr>Tax Law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2019-11-27T22:24:46Z</dcterms:modified>
</cp:coreProperties>
</file>